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337" r:id="rId5"/>
    <p:sldId id="336" r:id="rId6"/>
    <p:sldId id="320" r:id="rId7"/>
    <p:sldId id="324" r:id="rId8"/>
    <p:sldId id="325" r:id="rId9"/>
    <p:sldId id="338" r:id="rId10"/>
    <p:sldId id="341" r:id="rId11"/>
    <p:sldId id="339" r:id="rId12"/>
    <p:sldId id="340" r:id="rId13"/>
    <p:sldId id="326" r:id="rId14"/>
    <p:sldId id="327" r:id="rId15"/>
    <p:sldId id="331" r:id="rId16"/>
    <p:sldId id="329" r:id="rId17"/>
    <p:sldId id="333" r:id="rId18"/>
    <p:sldId id="330" r:id="rId19"/>
    <p:sldId id="334" r:id="rId20"/>
    <p:sldId id="332" r:id="rId21"/>
    <p:sldId id="33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B8BF"/>
    <a:srgbClr val="586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3C71F5-94B1-74A0-6412-762F9A07F827}" v="13" dt="2026-06-29T15:22:33.838"/>
    <p1510:client id="{2BFBFC77-BFD1-C837-DB2B-334DCF85381A}" v="26" dt="2026-06-29T16:57:22.522"/>
    <p1510:client id="{984D3FDE-87C1-71B3-8541-6518A4E19ACB}" v="22" dt="2026-06-29T11:44:57.268"/>
    <p1510:client id="{DC5106C3-5158-DDD5-6AC8-8BBF3C9E1A2D}" v="18" dt="2026-06-29T17:14:41.346"/>
    <p1510:client id="{E3932CDE-89BB-9BAB-906A-F0FEBC6E8BF5}" v="111" dt="2026-06-30T17:54:35.596"/>
  </p1510:revLst>
</p1510:revInfo>
</file>

<file path=ppt/tableStyles.xml><?xml version="1.0" encoding="utf-8"?>
<a:tblStyleLst xmlns:a="http://schemas.openxmlformats.org/drawingml/2006/main" def="{0E3FDE45-AF77-4B5C-9715-49D594BDF05E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019" autoAdjust="0"/>
    <p:restoredTop sz="90598" autoAdjust="0"/>
  </p:normalViewPr>
  <p:slideViewPr>
    <p:cSldViewPr snapToGrid="0">
      <p:cViewPr varScale="1">
        <p:scale>
          <a:sx n="64" d="100"/>
          <a:sy n="64" d="100"/>
        </p:scale>
        <p:origin x="77" y="298"/>
      </p:cViewPr>
      <p:guideLst/>
    </p:cSldViewPr>
  </p:slideViewPr>
  <p:outlineViewPr>
    <p:cViewPr>
      <p:scale>
        <a:sx n="33" d="100"/>
        <a:sy n="33" d="100"/>
      </p:scale>
      <p:origin x="0" y="-77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480" y="5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1A50702-3C68-4B14-B819-72B57D27F9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0F4880-E690-44D0-8356-A9E7BDBAB0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6205E-B305-4B90-9534-3C5E99A0275E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B4ACF6-39FD-4B08-A7D5-5BFDC37B46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7C9FD2-2C57-4DE7-8EA4-86DEE80B98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AC623C-86E0-4A85-83FB-F4A716956F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955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722F1-E430-42A1-A473-1759336AECCE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D7554-D10C-4E29-B8E6-BB7111FA614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34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7D7554-D10C-4E29-B8E6-BB7111FA614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726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7D7554-D10C-4E29-B8E6-BB7111FA614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553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B5E70F-EF03-B535-2505-BC971E3BC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94424E-93DD-A404-D05E-EF6030A76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03A3B6B-5129-A46A-A20C-5D7BC706C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4E401A1-8CEE-5E1B-343B-D737433AE6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7615" y="690511"/>
            <a:ext cx="5185821" cy="5253089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784555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55583" y="737115"/>
            <a:ext cx="4640418" cy="5407091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388461" y="737115"/>
            <a:ext cx="4449712" cy="5407091"/>
          </a:xfrm>
        </p:spPr>
        <p:txBody>
          <a:bodyPr lIns="0" tIns="0" rIns="0" bIns="0" anchor="ctr"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0574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E61D9-DA99-9DA5-5DD2-C4118066C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E64603E-965E-E3BF-203B-F4D994282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E9F5D75-1D8F-F695-81F8-4A6D0C67821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245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B6B956C-A124-5A7C-EBD4-CBB618B9BC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53827" y="1278294"/>
            <a:ext cx="5000318" cy="4904141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B92702B-E14C-886C-445A-349265F375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42169" y="-1"/>
            <a:ext cx="4635426" cy="68579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C76C37-CBD2-36CF-1413-53DD1CB4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0D1AAD-E663-5B8E-CE72-64C1DBF19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250190-89C1-EAA3-6C2A-15A60C675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029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B6B956C-A124-5A7C-EBD4-CBB618B9BC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53827" y="3508311"/>
            <a:ext cx="9923770" cy="1438762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B92702B-E14C-886C-445A-349265F375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5600" y="0"/>
            <a:ext cx="10361995" cy="342900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C76C37-CBD2-36CF-1413-53DD1CB4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0D1AAD-E663-5B8E-CE72-64C1DBF19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250190-89C1-EAA3-6C2A-15A60C675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D179113D-0374-3934-841E-56AD5AFCF9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53828" y="5228488"/>
            <a:ext cx="9923770" cy="1368256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22722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5" y="503852"/>
            <a:ext cx="9150675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50153" y="2108722"/>
            <a:ext cx="8552264" cy="4119463"/>
          </a:xfrm>
        </p:spPr>
        <p:txBody>
          <a:bodyPr lIns="0" tIns="0" rIns="0" bIns="0"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0574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E61D9-DA99-9DA5-5DD2-C4118066C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E64603E-965E-E3BF-203B-F4D994282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DABAFC1-3E76-DCE6-3A6D-E0020C5BE8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596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507175C5-CB2F-2BAC-3704-54DCD1BF04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8031" y="1068169"/>
            <a:ext cx="10115939" cy="2681549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01905E-33E7-852F-94E3-8E100B3D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4400" y="914400"/>
            <a:ext cx="10363200" cy="50292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7799F7-CBB1-9649-7D06-F7EEFD4F0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AFC5CA-DB29-4B8C-C004-72E4EC761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E3CB2D2A-7172-87CE-D493-DAF52D62EBF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38031" y="4027047"/>
            <a:ext cx="10115939" cy="176278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00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069536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68814" y="2057401"/>
            <a:ext cx="4627186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668185" y="2057401"/>
            <a:ext cx="4609399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D40DF0B-6602-19D4-3110-4659C28780D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720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3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C355854D-70C0-E6E1-2A0C-284D00A21AEC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68815" y="2057401"/>
            <a:ext cx="3068678" cy="4119463"/>
          </a:xfrm>
        </p:spPr>
        <p:txBody>
          <a:bodyPr lIns="0">
            <a:normAutofit/>
          </a:bodyPr>
          <a:lstStyle>
            <a:lvl1pPr marL="32004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 sz="2000"/>
            </a:lvl1pPr>
            <a:lvl2pPr marL="457200" indent="-32004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+mj-lt"/>
              <a:buAutoNum type="alphaLcPeriod"/>
              <a:defRPr sz="2000"/>
            </a:lvl2pPr>
            <a:lvl3pPr marL="914400" indent="-320040">
              <a:spcBef>
                <a:spcPts val="1000"/>
              </a:spcBef>
              <a:spcAft>
                <a:spcPts val="1200"/>
              </a:spcAft>
              <a:buFont typeface="+mj-lt"/>
              <a:buAutoNum type="arabicParenR"/>
              <a:defRPr sz="2000"/>
            </a:lvl3pPr>
            <a:lvl4pPr marL="1371600" indent="-320040">
              <a:spcBef>
                <a:spcPts val="1000"/>
              </a:spcBef>
              <a:spcAft>
                <a:spcPts val="1200"/>
              </a:spcAft>
              <a:buFont typeface="+mj-lt"/>
              <a:buAutoNum type="alphaLcParenR"/>
              <a:defRPr sz="2000"/>
            </a:lvl4pPr>
            <a:lvl5pPr marL="1828800" indent="-320040">
              <a:spcBef>
                <a:spcPts val="1000"/>
              </a:spcBef>
              <a:spcAft>
                <a:spcPts val="1200"/>
              </a:spcAft>
              <a:buFont typeface="+mj-lt"/>
              <a:buAutoNum type="romanLcPeriod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191727" y="2057401"/>
            <a:ext cx="6085857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7B331F9-6D4A-5020-969F-E961AF374E1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23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icture and Content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57912CB-B8F8-1E65-094F-AD3220E6C79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503363" y="2061969"/>
            <a:ext cx="4592637" cy="4805362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787262" y="2052736"/>
            <a:ext cx="4490320" cy="480059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7145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1717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809D86D-3DDE-CA24-4CAA-DF6944B9BC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107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Table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1468814" y="2057400"/>
            <a:ext cx="3091027" cy="386753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7145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1717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able Placeholder 13">
            <a:extLst>
              <a:ext uri="{FF2B5EF4-FFF2-40B4-BE49-F238E27FC236}">
                <a16:creationId xmlns:a16="http://schemas.microsoft.com/office/drawing/2014/main" id="{EA708189-1532-1BDD-104F-4D8556146CEE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5097463" y="2051976"/>
            <a:ext cx="6180137" cy="3867538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E0EC71B-95A1-C740-6B1F-F8DF02E2D1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299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2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0AB10A-3CAB-D4C0-3CB1-401461802BD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468814" y="2066731"/>
            <a:ext cx="6452876" cy="3867538"/>
          </a:xfrm>
        </p:spPr>
        <p:txBody>
          <a:bodyPr lIns="0">
            <a:normAutofit/>
          </a:bodyPr>
          <a:lstStyle>
            <a:lvl1pPr>
              <a:lnSpc>
                <a:spcPct val="100000"/>
              </a:lnSpc>
              <a:spcAft>
                <a:spcPts val="600"/>
              </a:spcAft>
              <a:defRPr sz="2000"/>
            </a:lvl1pPr>
            <a:lvl2pPr>
              <a:lnSpc>
                <a:spcPct val="100000"/>
              </a:lnSpc>
              <a:spcAft>
                <a:spcPts val="600"/>
              </a:spcAft>
              <a:defRPr sz="2000"/>
            </a:lvl2pPr>
            <a:lvl3pPr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defRPr sz="2000"/>
            </a:lvl3pPr>
            <a:lvl4pPr>
              <a:lnSpc>
                <a:spcPct val="100000"/>
              </a:lnSpc>
              <a:spcAft>
                <a:spcPts val="1200"/>
              </a:spcAft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7DBA8ADB-B20F-8404-46AB-AF67E25C7C7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8169196" y="2066731"/>
            <a:ext cx="3108391" cy="386753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2000"/>
            </a:lvl3pPr>
            <a:lvl4pPr marL="1714500" indent="-342900">
              <a:buFont typeface="Arial" panose="020B0604020202020204" pitchFamily="34" charset="0"/>
              <a:buChar char="•"/>
              <a:defRPr sz="2000"/>
            </a:lvl4pPr>
            <a:lvl5pPr marL="2171700" indent="-3429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814D5F7-E70A-5F97-5C8F-95B9E1B6D492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814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Table Placeholder 8">
            <a:extLst>
              <a:ext uri="{FF2B5EF4-FFF2-40B4-BE49-F238E27FC236}">
                <a16:creationId xmlns:a16="http://schemas.microsoft.com/office/drawing/2014/main" id="{CB43608F-0A38-CF4A-4B3B-F1212E786FDE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1487488" y="2057400"/>
            <a:ext cx="9790112" cy="3886200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5DA3688-07D1-82D9-6818-C95E9A69C2F1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357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1"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B5E70F-EF03-B535-2505-BC971E3BC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94424E-93DD-A404-D05E-EF6030A76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03A3B6B-5129-A46A-A20C-5D7BC706C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4E401A1-8CEE-5E1B-343B-D737433AE6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7614" y="690511"/>
            <a:ext cx="4964671" cy="5253089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D608249-3D60-D3B2-68C5-778D0EA18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282286" y="690465"/>
            <a:ext cx="4784372" cy="5253089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>
                <a:solidFill>
                  <a:schemeClr val="bg1"/>
                </a:solidFill>
              </a:defRPr>
            </a:lvl1pPr>
            <a:lvl2pPr marL="7429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2pPr>
            <a:lvl3pPr marL="12001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6573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4pPr>
            <a:lvl5pPr marL="21145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4374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82F216-62F1-7E0B-63FD-51C27CDAA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1F31D-B959-2AD8-9208-FF08B574D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2C8C7-5C6C-400B-AEC0-4D8178161B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105D6-7B52-4B7D-9473-BCD571A93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EAA0A-7090-4FA3-AD1C-CD4570404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12136" y="5943601"/>
            <a:ext cx="968983" cy="651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spc="15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433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  <p:sldLayoutId id="2147483682" r:id="rId12"/>
    <p:sldLayoutId id="214748368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www.marydeans.plymouth.sch.uk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tmp"/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vewellsouthwest.co.uk/camhs-early-help-pathway" TargetMode="External"/><Relationship Id="rId3" Type="http://schemas.openxmlformats.org/officeDocument/2006/relationships/image" Target="../media/image14.tmp"/><Relationship Id="rId7" Type="http://schemas.openxmlformats.org/officeDocument/2006/relationships/hyperlink" Target="https://plymouthpcv.co.uk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lymouthgati.co.uk/specialist/plymouth-city-council-statutory-send-team/" TargetMode="External"/><Relationship Id="rId5" Type="http://schemas.openxmlformats.org/officeDocument/2006/relationships/hyperlink" Target="https://www.plymouthias.org.uk/" TargetMode="External"/><Relationship Id="rId4" Type="http://schemas.openxmlformats.org/officeDocument/2006/relationships/hyperlink" Target="https://www.plymouthonlinedirectory.com/article/182/SEND-Local-Offer" TargetMode="External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hyperlink" Target="mailto:office@marydeans.plymouth.sch.uk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mp"/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tm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tmp"/><Relationship Id="rId2" Type="http://schemas.openxmlformats.org/officeDocument/2006/relationships/image" Target="../media/image39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A80AA-0812-312A-C460-B109E020D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4244C-F09B-BA4A-F863-53495673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15" y="690511"/>
            <a:ext cx="9317728" cy="5253089"/>
          </a:xfrm>
        </p:spPr>
        <p:txBody>
          <a:bodyPr>
            <a:normAutofit/>
          </a:bodyPr>
          <a:lstStyle/>
          <a:p>
            <a:pPr algn="ctr"/>
            <a:r>
              <a:rPr lang="en-US" sz="4400" dirty="0">
                <a:latin typeface="Comic Sans MS"/>
              </a:rPr>
              <a:t>Welcome to Mary Dean's CE </a:t>
            </a:r>
            <a:r>
              <a:rPr lang="en-US" sz="4400">
                <a:latin typeface="Comic Sans MS"/>
              </a:rPr>
              <a:t>Primary School and Nursey.</a:t>
            </a:r>
            <a:endParaRPr lang="en-US" sz="4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3210F3-0F19-9CC3-8702-5999ED95F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311" y="1466982"/>
            <a:ext cx="1880369" cy="27124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8FFB22-82D0-0E1D-8A81-7B45D72948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068" y="1038854"/>
            <a:ext cx="4669971" cy="31577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B9FB79-7058-EA03-B595-70269F6F58F8}"/>
              </a:ext>
            </a:extLst>
          </p:cNvPr>
          <p:cNvSpPr txBox="1"/>
          <p:nvPr/>
        </p:nvSpPr>
        <p:spPr>
          <a:xfrm>
            <a:off x="1430767" y="6211669"/>
            <a:ext cx="7347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Website link: </a:t>
            </a:r>
            <a:r>
              <a:rPr lang="en-GB" dirty="0">
                <a:latin typeface="Comic Sans MS" panose="030F0702030302020204" pitchFamily="66" charset="0"/>
                <a:hlinkClick r:id="rId4"/>
              </a:rPr>
              <a:t>https://www.marydeans.plymouth.sch.uk/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757F88-681C-CFF1-B533-5335502E65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90" y="185686"/>
            <a:ext cx="314325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87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CFA0AA-7E6D-73E1-1AE1-6F1A94808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C70A0-D5D2-CCB7-F330-05AAB95A7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15" y="690511"/>
            <a:ext cx="9317728" cy="5253089"/>
          </a:xfrm>
        </p:spPr>
        <p:txBody>
          <a:bodyPr/>
          <a:lstStyle/>
          <a:p>
            <a:pPr algn="ctr"/>
            <a:r>
              <a:rPr lang="en-US" dirty="0">
                <a:latin typeface="Comic Sans MS"/>
              </a:rPr>
              <a:t>Passport in Year 5/6</a:t>
            </a:r>
            <a:br>
              <a:rPr lang="en-US" dirty="0">
                <a:latin typeface="Comic Sans MS"/>
              </a:rPr>
            </a:br>
            <a:r>
              <a:rPr lang="en-US" sz="4000">
                <a:latin typeface="Comic Sans MS"/>
              </a:rPr>
              <a:t>Mrs. Mills/Mrs. Baker</a:t>
            </a:r>
            <a:endParaRPr lang="en-US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759CD4-E28B-1CD1-4658-482F8EDF6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9641" y="690511"/>
            <a:ext cx="2733675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77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9D0E47E-D228-15EB-5886-33E9AA181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In September,  our Head Teacher will be 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Miss Garside. 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B1A3F65C-6847-44AF-ADA2-70FEB6AF415A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929713" y="931393"/>
            <a:ext cx="1427892" cy="13110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97584C-A09D-3E1C-1058-2215C9E92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930" y="931393"/>
            <a:ext cx="3079750" cy="410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18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DF129-BFB7-A243-216E-8A8146B9B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2BB63-0FBB-042E-58CA-BA5358C65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/>
              </a:rPr>
              <a:t>Our Deputy Head Teacher will be 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>
                <a:latin typeface="Comic Sans MS"/>
              </a:rPr>
              <a:t>Mrs. Evans.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96FE077-C05C-0035-00B2-F28C8A610EB7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962821" y="737115"/>
            <a:ext cx="1704127" cy="1368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DC865D-3D1D-7F88-2874-8A837B86A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4888" y="1626524"/>
            <a:ext cx="2231250" cy="279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02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768F7-1131-54A0-FA32-91FD6B3ED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4968A46-24BF-E3C9-B66B-CB93FF52A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/>
              </a:rPr>
              <a:t>Our Assistant Head Teachers will be Mrs. Higginson and </a:t>
            </a:r>
            <a:r>
              <a:rPr lang="en-US">
                <a:latin typeface="Comic Sans MS"/>
              </a:rPr>
              <a:t>Mrs. Lewis. 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122D13B-75EA-F6D7-28E3-673422C35FA4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68404" y="972211"/>
            <a:ext cx="2502287" cy="1106960"/>
          </a:xfrm>
          <a:prstGeom prst="rect">
            <a:avLst/>
          </a:prstGeom>
        </p:spPr>
      </p:pic>
      <p:pic>
        <p:nvPicPr>
          <p:cNvPr id="2" name="Picture 1" descr="A person smiling in front of a mural&#10;&#10;AI-generated content may be incorrect.">
            <a:extLst>
              <a:ext uri="{FF2B5EF4-FFF2-40B4-BE49-F238E27FC236}">
                <a16:creationId xmlns:a16="http://schemas.microsoft.com/office/drawing/2014/main" id="{ADB0D34D-5DBA-EF3D-5095-E3BA52229C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7604" y="3712210"/>
            <a:ext cx="1928813" cy="2571751"/>
          </a:xfrm>
          <a:prstGeom prst="rect">
            <a:avLst/>
          </a:prstGeom>
        </p:spPr>
      </p:pic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48BDE7E6-C0F7-A6CB-3A08-0AD933A25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7827" y="542290"/>
            <a:ext cx="1959293" cy="261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780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5ACE18-4056-FCEB-7988-4B59B2094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145CE94-68E6-4D90-CA05-C39AB1088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9903" y="521970"/>
            <a:ext cx="2964017" cy="2818885"/>
          </a:xfrm>
        </p:spPr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Our Safeguarding team are: </a:t>
            </a:r>
          </a:p>
        </p:txBody>
      </p:sp>
      <p:pic>
        <p:nvPicPr>
          <p:cNvPr id="2" name="Picture 1" descr="A person smiling in front of a mural&#10;&#10;AI-generated content may be incorrect.">
            <a:extLst>
              <a:ext uri="{FF2B5EF4-FFF2-40B4-BE49-F238E27FC236}">
                <a16:creationId xmlns:a16="http://schemas.microsoft.com/office/drawing/2014/main" id="{33AB00C8-0C0E-69E5-AB06-8465153E8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420" y="3671570"/>
            <a:ext cx="1606549" cy="2142065"/>
          </a:xfrm>
          <a:prstGeom prst="rect">
            <a:avLst/>
          </a:prstGeom>
        </p:spPr>
      </p:pic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934F9311-BE36-4121-8922-31735E027E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725" y="3671570"/>
            <a:ext cx="1606550" cy="21420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83E740F-AB3C-D7AD-C0B7-4672D206D0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0800" y="3671571"/>
            <a:ext cx="1606550" cy="21420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552138-30CB-C5BF-73DC-9FD7FC520F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4651" y="3671570"/>
            <a:ext cx="1606549" cy="21420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708640E-DD29-9239-3A42-EABD541162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3264" y="3671570"/>
            <a:ext cx="1711781" cy="214206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6F0C947-1104-B7EF-EC48-922835F7D074}"/>
              </a:ext>
            </a:extLst>
          </p:cNvPr>
          <p:cNvSpPr txBox="1"/>
          <p:nvPr/>
        </p:nvSpPr>
        <p:spPr>
          <a:xfrm>
            <a:off x="1320800" y="5861357"/>
            <a:ext cx="1606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DSL</a:t>
            </a:r>
          </a:p>
          <a:p>
            <a:r>
              <a:rPr lang="en-GB" dirty="0">
                <a:latin typeface="Comic Sans MS" panose="030F0702030302020204" pitchFamily="66" charset="0"/>
              </a:rPr>
              <a:t>Miss Garside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0B143B7-7150-D9C2-2ED5-F3387C146B2B}"/>
              </a:ext>
            </a:extLst>
          </p:cNvPr>
          <p:cNvSpPr txBox="1"/>
          <p:nvPr/>
        </p:nvSpPr>
        <p:spPr>
          <a:xfrm>
            <a:off x="3374315" y="5861357"/>
            <a:ext cx="1400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Mrs Evans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E32868C-BB14-278D-4E0F-7549CF61133D}"/>
              </a:ext>
            </a:extLst>
          </p:cNvPr>
          <p:cNvSpPr txBox="1"/>
          <p:nvPr/>
        </p:nvSpPr>
        <p:spPr>
          <a:xfrm>
            <a:off x="5222165" y="5844102"/>
            <a:ext cx="1711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Mrs Higginson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7885763-A833-7CE8-FEFE-5C5A5FD3773B}"/>
              </a:ext>
            </a:extLst>
          </p:cNvPr>
          <p:cNvSpPr txBox="1"/>
          <p:nvPr/>
        </p:nvSpPr>
        <p:spPr>
          <a:xfrm>
            <a:off x="7523614" y="5844102"/>
            <a:ext cx="128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Mrs Lewis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63460D-69EF-3BC7-00BC-6EDC0AC047B5}"/>
              </a:ext>
            </a:extLst>
          </p:cNvPr>
          <p:cNvSpPr txBox="1"/>
          <p:nvPr/>
        </p:nvSpPr>
        <p:spPr>
          <a:xfrm>
            <a:off x="9393443" y="5861357"/>
            <a:ext cx="143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Mrs Blake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E92C035-8C78-B78C-015F-69A90918CEB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30758"/>
          <a:stretch>
            <a:fillRect/>
          </a:stretch>
        </p:blipFill>
        <p:spPr>
          <a:xfrm>
            <a:off x="1128874" y="61297"/>
            <a:ext cx="2879320" cy="108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89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0851C-3200-4C51-C53E-736096EB2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B7588DC-54A2-ADA1-4850-A9EEFE5D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5" y="1091599"/>
            <a:ext cx="3858097" cy="1012261"/>
          </a:xfrm>
        </p:spPr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Our SENDCo is: </a:t>
            </a:r>
          </a:p>
        </p:txBody>
      </p:sp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4D5D1686-DB95-C87D-B77D-D2C631FEA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800" y="2197773"/>
            <a:ext cx="2336800" cy="31157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8642D6-4EA3-DD9B-3203-A0EE27839EFA}"/>
              </a:ext>
            </a:extLst>
          </p:cNvPr>
          <p:cNvSpPr txBox="1"/>
          <p:nvPr/>
        </p:nvSpPr>
        <p:spPr>
          <a:xfrm>
            <a:off x="878240" y="5581735"/>
            <a:ext cx="2753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Mrs Higginson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7D802C-4FD3-904E-203F-D41120F275E2}"/>
              </a:ext>
            </a:extLst>
          </p:cNvPr>
          <p:cNvSpPr txBox="1"/>
          <p:nvPr/>
        </p:nvSpPr>
        <p:spPr>
          <a:xfrm rot="10800000" flipV="1">
            <a:off x="9084363" y="1464947"/>
            <a:ext cx="268941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Our TA </a:t>
            </a:r>
            <a:r>
              <a:rPr lang="en-GB" dirty="0">
                <a:latin typeface="Comic Sans MS"/>
              </a:rPr>
              <a:t>intervention lead is Mrs Lealand 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C3045C2-75AB-0F3F-2970-787F5C144E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7368" y="168951"/>
            <a:ext cx="1495569" cy="109469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CAE0F36-74EF-D102-1C0D-63C5AC085B5A}"/>
              </a:ext>
            </a:extLst>
          </p:cNvPr>
          <p:cNvSpPr txBox="1"/>
          <p:nvPr/>
        </p:nvSpPr>
        <p:spPr>
          <a:xfrm>
            <a:off x="4068168" y="2111117"/>
            <a:ext cx="4849537" cy="45858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Key links: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/>
              </a:rPr>
              <a:t>    </a:t>
            </a:r>
            <a:r>
              <a:rPr lang="en-GB" sz="1600" dirty="0">
                <a:latin typeface="Comic Sans MS"/>
              </a:rPr>
              <a:t> Local offer: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/>
                <a:hlinkClick r:id="rId4"/>
              </a:rPr>
              <a:t>https://www.plymouthonlinedirectory.com/article/182/SEND-Local-Offer</a:t>
            </a:r>
            <a:endParaRPr lang="en-GB" sz="1600" dirty="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/>
              </a:rPr>
              <a:t>PIAS: </a:t>
            </a:r>
            <a:r>
              <a:rPr lang="en-GB" sz="1600" dirty="0">
                <a:latin typeface="Comic Sans MS"/>
                <a:hlinkClick r:id="rId5"/>
              </a:rPr>
              <a:t>https://www.plymouthias.org.uk/</a:t>
            </a:r>
            <a:endParaRPr lang="en-GB" sz="1600" dirty="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/>
              </a:rPr>
              <a:t>GATI: </a:t>
            </a:r>
            <a:r>
              <a:rPr lang="en-GB" sz="1600" dirty="0">
                <a:latin typeface="Comic Sans MS"/>
                <a:hlinkClick r:id="rId6"/>
              </a:rPr>
              <a:t>https://plymouthgati.co.uk/specialist/plymouth-city-council-statutory-send-team/</a:t>
            </a:r>
            <a:endParaRPr lang="en-GB" sz="1600" dirty="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/>
              </a:rPr>
              <a:t>PPCV: </a:t>
            </a:r>
            <a:r>
              <a:rPr lang="en-GB" sz="1600" dirty="0">
                <a:latin typeface="Comic Sans MS"/>
                <a:hlinkClick r:id="rId7"/>
              </a:rPr>
              <a:t>https://plymouthpcv.co.uk/</a:t>
            </a:r>
            <a:endParaRPr lang="en-GB" sz="1600" dirty="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CAMHS: </a:t>
            </a:r>
            <a:r>
              <a:rPr lang="en-GB" sz="1600" dirty="0">
                <a:solidFill>
                  <a:srgbClr val="0563C1"/>
                </a:solidFill>
                <a:latin typeface="Comic Sans M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https://www.livewellsouthwest.co.uk/camhs-early-help-pathway</a:t>
            </a:r>
            <a:endParaRPr lang="en-GB" sz="1600" dirty="0">
              <a:latin typeface="Comic Sans MS"/>
            </a:endParaRPr>
          </a:p>
          <a:p>
            <a:r>
              <a:rPr lang="en-GB" sz="1600" dirty="0">
                <a:latin typeface="Comic Sans MS"/>
              </a:rPr>
              <a:t> </a:t>
            </a:r>
          </a:p>
        </p:txBody>
      </p:sp>
      <p:pic>
        <p:nvPicPr>
          <p:cNvPr id="2" name="Picture 1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548E4B4D-A9DF-4104-5A4C-105F7DF9F6F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499" t="14097" r="-2915" b="23584"/>
          <a:stretch>
            <a:fillRect/>
          </a:stretch>
        </p:blipFill>
        <p:spPr>
          <a:xfrm>
            <a:off x="9289818" y="2316423"/>
            <a:ext cx="2480999" cy="344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13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B5CAD-3001-864C-9428-2E9CCD922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C415A-754F-2D2C-5C36-44F9E4034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371" y="1243541"/>
            <a:ext cx="6377777" cy="1487319"/>
          </a:xfrm>
        </p:spPr>
        <p:txBody>
          <a:bodyPr/>
          <a:lstStyle/>
          <a:p>
            <a:pPr algn="ctr"/>
            <a:r>
              <a:rPr lang="en-US" dirty="0">
                <a:latin typeface="Comic Sans MS"/>
              </a:rPr>
              <a:t>Our Family Support Worker </a:t>
            </a:r>
            <a:r>
              <a:rPr lang="en-US">
                <a:latin typeface="Comic Sans MS"/>
              </a:rPr>
              <a:t>is Mrs. Blake.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371F40-D1A3-3CE2-EA05-6E29E0172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453" y="213779"/>
            <a:ext cx="2968361" cy="1203389"/>
          </a:xfrm>
          <a:prstGeom prst="rect">
            <a:avLst/>
          </a:prstGeom>
        </p:spPr>
      </p:pic>
      <p:pic>
        <p:nvPicPr>
          <p:cNvPr id="2" name="Picture 1" descr="A person with long blonde hair smiling&#10;&#10;AI-generated content may be incorrect.">
            <a:extLst>
              <a:ext uri="{FF2B5EF4-FFF2-40B4-BE49-F238E27FC236}">
                <a16:creationId xmlns:a16="http://schemas.microsoft.com/office/drawing/2014/main" id="{9439787D-AC4F-E65D-2474-CAD5D9119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0247" y="2590800"/>
            <a:ext cx="2638762" cy="379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532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CBFC4-41CD-AF41-E79A-E8ABE201D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21BEE6B-1C1C-F5D4-595B-9226E3BC1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8589" y="700247"/>
            <a:ext cx="6377777" cy="1584138"/>
          </a:xfrm>
        </p:spPr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Our administration team are: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512B09-A4A6-FFBC-0602-93E91402B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1554" y="2058212"/>
            <a:ext cx="1856371" cy="33002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76E3BB-B0C2-FCCA-EBED-A2712992C30A}"/>
              </a:ext>
            </a:extLst>
          </p:cNvPr>
          <p:cNvSpPr txBox="1"/>
          <p:nvPr/>
        </p:nvSpPr>
        <p:spPr>
          <a:xfrm>
            <a:off x="4933275" y="5358427"/>
            <a:ext cx="1851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Mrs Parsons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D7691BE-5B8C-1108-D933-E88D6E4DA9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00" y="0"/>
            <a:ext cx="2390405" cy="92792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5D44EA9-FE4A-72E6-D523-BC4075196002}"/>
              </a:ext>
            </a:extLst>
          </p:cNvPr>
          <p:cNvSpPr txBox="1"/>
          <p:nvPr/>
        </p:nvSpPr>
        <p:spPr>
          <a:xfrm>
            <a:off x="7060903" y="6212309"/>
            <a:ext cx="5129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Contact: </a:t>
            </a:r>
            <a:r>
              <a:rPr lang="en-GB" dirty="0">
                <a:latin typeface="Comic Sans MS" panose="030F0702030302020204" pitchFamily="66" charset="0"/>
                <a:hlinkClick r:id="rId4"/>
              </a:rPr>
              <a:t>office@marydeans.plymouth.sch.uk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" name="Picture 1" descr="A selfie of two women&#10;&#10;AI-generated content may be incorrect.">
            <a:extLst>
              <a:ext uri="{FF2B5EF4-FFF2-40B4-BE49-F238E27FC236}">
                <a16:creationId xmlns:a16="http://schemas.microsoft.com/office/drawing/2014/main" id="{ACC61E3A-8523-5366-06D2-60811A67C0D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9436" t="21822" r="-1128" b="30085"/>
          <a:stretch>
            <a:fillRect/>
          </a:stretch>
        </p:blipFill>
        <p:spPr>
          <a:xfrm>
            <a:off x="2431052" y="2055355"/>
            <a:ext cx="2003920" cy="3298233"/>
          </a:xfrm>
          <a:prstGeom prst="rect">
            <a:avLst/>
          </a:prstGeom>
        </p:spPr>
      </p:pic>
      <p:pic>
        <p:nvPicPr>
          <p:cNvPr id="6" name="Picture 5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D48FBB9B-9D36-D7BD-DAEE-211EF074BB1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-495" b="222"/>
          <a:stretch>
            <a:fillRect/>
          </a:stretch>
        </p:blipFill>
        <p:spPr>
          <a:xfrm>
            <a:off x="7302727" y="2051958"/>
            <a:ext cx="1527225" cy="33128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C221EE-01DC-DBE6-0B05-53E92B2C33AB}"/>
              </a:ext>
            </a:extLst>
          </p:cNvPr>
          <p:cNvSpPr txBox="1"/>
          <p:nvPr/>
        </p:nvSpPr>
        <p:spPr>
          <a:xfrm>
            <a:off x="7378482" y="5352012"/>
            <a:ext cx="138609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Comic Sans MS"/>
              </a:rPr>
              <a:t>Ms Tunley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291772-1774-D3C7-3007-6FB2A578EC5F}"/>
              </a:ext>
            </a:extLst>
          </p:cNvPr>
          <p:cNvSpPr txBox="1"/>
          <p:nvPr/>
        </p:nvSpPr>
        <p:spPr>
          <a:xfrm>
            <a:off x="2478161" y="5390352"/>
            <a:ext cx="194612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>
                <a:latin typeface="Comic Sans MS"/>
              </a:rPr>
              <a:t>Mrs Lewis</a:t>
            </a:r>
            <a:endParaRPr lang="en-US">
              <a:latin typeface="Comic Sans MS"/>
            </a:endParaRPr>
          </a:p>
          <a:p>
            <a:pPr algn="ctr"/>
            <a:r>
              <a:rPr lang="en-GB">
                <a:latin typeface="Comic Sans MS"/>
              </a:rPr>
              <a:t>Senior Administrator </a:t>
            </a:r>
            <a:endParaRPr lang="en-GB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6372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AD14E9-627E-C964-29C9-521142502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10D2D6-00C4-8CE0-AF20-A02EA67D1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Next year, my class teachers will be: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A622DC1-D23E-BC0E-A55C-386ECCE14715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10351" y="1283360"/>
            <a:ext cx="2733044" cy="12638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2CFC8DD-6D38-2ADE-4E5D-F6A36B9654EB}"/>
              </a:ext>
            </a:extLst>
          </p:cNvPr>
          <p:cNvSpPr txBox="1"/>
          <p:nvPr/>
        </p:nvSpPr>
        <p:spPr>
          <a:xfrm>
            <a:off x="8191863" y="2827383"/>
            <a:ext cx="3455851" cy="95410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4472C4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omic Sans MS"/>
              </a:rPr>
              <a:t>Mrs Mills </a:t>
            </a:r>
          </a:p>
          <a:p>
            <a:pPr algn="ctr"/>
            <a:r>
              <a:rPr lang="en-GB" dirty="0">
                <a:latin typeface="Comic Sans MS"/>
              </a:rPr>
              <a:t>Mon/Tuesday/Wednesday &amp; </a:t>
            </a:r>
            <a:r>
              <a:rPr lang="en-GB">
                <a:latin typeface="Comic Sans MS"/>
              </a:rPr>
              <a:t>Thursday morning.</a:t>
            </a:r>
            <a:endParaRPr lang="en-GB" dirty="0">
              <a:latin typeface="Comic Sans M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19BB20-A58C-0600-14E8-D6A9A42BC8A0}"/>
              </a:ext>
            </a:extLst>
          </p:cNvPr>
          <p:cNvSpPr txBox="1"/>
          <p:nvPr/>
        </p:nvSpPr>
        <p:spPr>
          <a:xfrm>
            <a:off x="8098478" y="5933749"/>
            <a:ext cx="3547290" cy="67710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omic Sans MS"/>
              </a:rPr>
              <a:t>Mrs Baker</a:t>
            </a:r>
          </a:p>
          <a:p>
            <a:pPr algn="ctr"/>
            <a:r>
              <a:rPr lang="en-GB">
                <a:latin typeface="Comic Sans MS"/>
              </a:rPr>
              <a:t>Thursday PM/Friday all day.</a:t>
            </a:r>
            <a:endParaRPr lang="en-GB" dirty="0">
              <a:latin typeface="Comic Sans MS"/>
            </a:endParaRPr>
          </a:p>
        </p:txBody>
      </p:sp>
      <p:pic>
        <p:nvPicPr>
          <p:cNvPr id="6" name="Picture 5" descr="A person taking a selfie&#10;&#10;AI-generated content may be incorrect.">
            <a:extLst>
              <a:ext uri="{FF2B5EF4-FFF2-40B4-BE49-F238E27FC236}">
                <a16:creationId xmlns:a16="http://schemas.microsoft.com/office/drawing/2014/main" id="{AFC43153-34E1-8119-335F-576D20A402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1873" y="3968977"/>
            <a:ext cx="1375683" cy="1968047"/>
          </a:xfrm>
          <a:prstGeom prst="rect">
            <a:avLst/>
          </a:prstGeom>
        </p:spPr>
      </p:pic>
      <p:pic>
        <p:nvPicPr>
          <p:cNvPr id="2" name="Picture 1" descr="A person smiling for the camera&#10;&#10;AI-generated content may be incorrect.">
            <a:extLst>
              <a:ext uri="{FF2B5EF4-FFF2-40B4-BE49-F238E27FC236}">
                <a16:creationId xmlns:a16="http://schemas.microsoft.com/office/drawing/2014/main" id="{2BC01610-F87D-02C2-FEDD-7D9E2C99B8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1074" y="123371"/>
            <a:ext cx="1477282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09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A170E5-A52E-1665-0536-2009A556E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7B9CFDD-A460-27E2-FF4F-FDA630D0D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582" y="737115"/>
            <a:ext cx="4945217" cy="5407091"/>
          </a:xfrm>
        </p:spPr>
        <p:txBody>
          <a:bodyPr/>
          <a:lstStyle/>
          <a:p>
            <a:r>
              <a:rPr lang="en-US">
                <a:latin typeface="Comic Sans MS"/>
              </a:rPr>
              <a:t>The other adults </a:t>
            </a:r>
            <a:r>
              <a:rPr lang="en-US" dirty="0">
                <a:latin typeface="Comic Sans MS"/>
              </a:rPr>
              <a:t>supporting me will be: 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51E91B7-647E-EF86-A17F-E5CCD70905D8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 flipH="1">
            <a:off x="1767741" y="1120984"/>
            <a:ext cx="3024847" cy="14371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9D926D4-E0F6-F0CC-67B5-A7B4E7F68BFE}"/>
              </a:ext>
            </a:extLst>
          </p:cNvPr>
          <p:cNvSpPr txBox="1"/>
          <p:nvPr/>
        </p:nvSpPr>
        <p:spPr>
          <a:xfrm>
            <a:off x="6933731" y="4146731"/>
            <a:ext cx="4900869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>
                <a:latin typeface="Comic Sans MS"/>
              </a:rPr>
              <a:t>Mrs Costin /Miss </a:t>
            </a:r>
            <a:r>
              <a:rPr lang="en-GB" sz="2800" dirty="0">
                <a:latin typeface="Comic Sans MS"/>
              </a:rPr>
              <a:t>Jacks</a:t>
            </a:r>
          </a:p>
          <a:p>
            <a:pPr algn="ctr"/>
            <a:r>
              <a:rPr lang="en-GB" sz="2800">
                <a:latin typeface="Comic Sans MS"/>
              </a:rPr>
              <a:t>Teaching Assistants.</a:t>
            </a:r>
          </a:p>
        </p:txBody>
      </p:sp>
      <p:pic>
        <p:nvPicPr>
          <p:cNvPr id="5" name="Picture 4" descr="A person smiling for a picture&#10;&#10;AI-generated content may be incorrect.">
            <a:extLst>
              <a:ext uri="{FF2B5EF4-FFF2-40B4-BE49-F238E27FC236}">
                <a16:creationId xmlns:a16="http://schemas.microsoft.com/office/drawing/2014/main" id="{0019CBA3-3524-C0F2-EA43-39C73B5086D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346" b="346"/>
          <a:stretch>
            <a:fillRect/>
          </a:stretch>
        </p:blipFill>
        <p:spPr>
          <a:xfrm rot="5400000">
            <a:off x="6718527" y="1614461"/>
            <a:ext cx="2543175" cy="2105025"/>
          </a:xfrm>
          <a:prstGeom prst="rect">
            <a:avLst/>
          </a:prstGeom>
        </p:spPr>
      </p:pic>
      <p:pic>
        <p:nvPicPr>
          <p:cNvPr id="6" name="Picture 5" descr="A person with sunglasses on her head&#10;&#10;AI-generated content may be incorrect.">
            <a:extLst>
              <a:ext uri="{FF2B5EF4-FFF2-40B4-BE49-F238E27FC236}">
                <a16:creationId xmlns:a16="http://schemas.microsoft.com/office/drawing/2014/main" id="{0AAC2161-9AFD-C0F4-0203-91C99B3A81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9473974" y="1397907"/>
            <a:ext cx="2562225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48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15220-983E-29C4-232A-0757D313A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AA8B050-B63D-DAB0-B77C-00CC54861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486" y="737115"/>
            <a:ext cx="5700397" cy="5407091"/>
          </a:xfrm>
        </p:spPr>
        <p:txBody>
          <a:bodyPr/>
          <a:lstStyle/>
          <a:p>
            <a:br>
              <a:rPr lang="en-GB" dirty="0"/>
            </a:br>
            <a:r>
              <a:rPr lang="en-GB" dirty="0">
                <a:latin typeface="Comic Sans MS" panose="030F0702030302020204" pitchFamily="66" charset="0"/>
              </a:rPr>
              <a:t>I will be able to find out what I’m doing each day by looking at the timetable. 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The pictures will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be the same and it will be next to the whiteboard. 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C0FF8E9-6937-E95A-6A4C-EFA9CDE4E650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358534" y="90409"/>
            <a:ext cx="1690951" cy="1464484"/>
          </a:xfrm>
          <a:prstGeom prst="rect">
            <a:avLst/>
          </a:prstGeom>
        </p:spPr>
      </p:pic>
      <p:pic>
        <p:nvPicPr>
          <p:cNvPr id="2" name="Picture 1" descr="A blue paper with pictures on it next to a black screen&#10;&#10;AI-generated content may be incorrect.">
            <a:extLst>
              <a:ext uri="{FF2B5EF4-FFF2-40B4-BE49-F238E27FC236}">
                <a16:creationId xmlns:a16="http://schemas.microsoft.com/office/drawing/2014/main" id="{2EC48C62-3878-40FB-13B2-F41E2C51E6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24" t="53821" b="163"/>
          <a:stretch>
            <a:fillRect/>
          </a:stretch>
        </p:blipFill>
        <p:spPr>
          <a:xfrm rot="5400000">
            <a:off x="6071184" y="2191980"/>
            <a:ext cx="5850332" cy="205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02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0B5A58-3B9C-C786-BAF0-0791ED8D7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629F5F-FE35-87D7-DD15-A8DD0C7EE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/>
              </a:rPr>
              <a:t>This is my classroom.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08A9A27-C2BF-B2D8-CA4C-1C7B5C85F781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23980" y="839772"/>
            <a:ext cx="2093592" cy="1802308"/>
          </a:xfrm>
          <a:prstGeom prst="rect">
            <a:avLst/>
          </a:prstGeom>
        </p:spPr>
      </p:pic>
      <p:pic>
        <p:nvPicPr>
          <p:cNvPr id="2" name="Picture 1" descr="A classroom with tables and chairs&#10;&#10;AI-generated content may be incorrect.">
            <a:extLst>
              <a:ext uri="{FF2B5EF4-FFF2-40B4-BE49-F238E27FC236}">
                <a16:creationId xmlns:a16="http://schemas.microsoft.com/office/drawing/2014/main" id="{56147462-7F81-2E2F-36B0-6B23195301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1601" y="1306286"/>
            <a:ext cx="4949371" cy="369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78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A021A-50E8-F443-5580-B95682B68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F5A011E-4855-03F3-B3AD-FE802A1E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583" y="737115"/>
            <a:ext cx="5558534" cy="540709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 will enter through the outside door. 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This will also be where I leave for break time and at the end of the day. 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3D678BA-FBEC-E25F-12C1-E25EF1667BF2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157368" y="513649"/>
            <a:ext cx="2403746" cy="112433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D357CD7-114E-B95F-AB98-E579689F3E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9372" y="1640114"/>
            <a:ext cx="4100286" cy="305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39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50F66-6B08-EC74-7598-A0D1DF828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01E9BFA-11C9-16A2-734A-3DFFFD0B5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1" y="317248"/>
            <a:ext cx="6752770" cy="5931151"/>
          </a:xfrm>
        </p:spPr>
        <p:txBody>
          <a:bodyPr>
            <a:normAutofit fontScale="9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2400" dirty="0">
                <a:latin typeface="Comic Sans MS"/>
              </a:rPr>
              <a:t>Things that will be the same: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School rules.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Bring my coat and water bottle.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learn </a:t>
            </a:r>
            <a:r>
              <a:rPr lang="en-US" sz="2400" err="1">
                <a:latin typeface="Comic Sans MS"/>
              </a:rPr>
              <a:t>maths</a:t>
            </a:r>
            <a:r>
              <a:rPr lang="en-US" sz="2400" dirty="0">
                <a:latin typeface="Comic Sans MS"/>
              </a:rPr>
              <a:t> and English every day.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Break time and lunch times will be the same. 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be in my class with some children I know.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wear my PE kit on PE days.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still read to an adult at home </a:t>
            </a:r>
            <a:r>
              <a:rPr lang="en-US" sz="2400">
                <a:latin typeface="Comic Sans MS"/>
              </a:rPr>
              <a:t>every day</a:t>
            </a:r>
            <a:r>
              <a:rPr lang="en-US" sz="2400" dirty="0">
                <a:latin typeface="Comic Sans MS"/>
              </a:rPr>
              <a:t>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still have spellings to learn at home.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endParaRPr lang="en-US" sz="24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F3C5890-FF17-C4FB-7E86-481FDFCBCD72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3881"/>
          <a:stretch>
            <a:fillRect/>
          </a:stretch>
        </p:blipFill>
        <p:spPr>
          <a:xfrm>
            <a:off x="8587796" y="1883229"/>
            <a:ext cx="2386036" cy="263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31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AEA45-CF1A-BAED-FD2B-19967ABA6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00C02A-77BF-535F-67F8-23A9F4BD0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725454"/>
            <a:ext cx="6193971" cy="5407091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Things that might be different: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New classroom.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I might have a new talk partner.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PE will be on different days.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I might have playtime in a different playground.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I may have new adults supporting me. </a:t>
            </a:r>
            <a:br>
              <a:rPr lang="en-US" sz="2400" dirty="0">
                <a:latin typeface="Comic Sans MS" panose="030F0702030302020204" pitchFamily="66" charset="0"/>
              </a:rPr>
            </a:br>
            <a:endParaRPr lang="en-US" sz="24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CCCEE62-C814-13C3-CD7E-0F4E4159C12A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7390"/>
          <a:stretch>
            <a:fillRect/>
          </a:stretch>
        </p:blipFill>
        <p:spPr>
          <a:xfrm>
            <a:off x="7806200" y="2166257"/>
            <a:ext cx="2280337" cy="198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211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7F1EE-AF41-7767-5089-6B60C78FB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F263A5-9875-3E3C-9737-90E7D68A3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885" y="2375813"/>
            <a:ext cx="4942115" cy="416995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Everyone feels excited and nervous when they are starting something new. 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It’s OK to ask questions. 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endParaRPr lang="en-US" sz="24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8B0F81-87A8-80D7-8A36-9EDB8ABED8FD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Adults and friends will help you. 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You can ask them for help or ask them a question if you are unsure about something.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2815D4-440D-8BD1-74FB-64CE25A52D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320" y="797193"/>
            <a:ext cx="1756883" cy="11806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628474-5862-4EE7-64B2-D882C75D6F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01" b="3127"/>
          <a:stretch>
            <a:fillRect/>
          </a:stretch>
        </p:blipFill>
        <p:spPr>
          <a:xfrm>
            <a:off x="1432939" y="645215"/>
            <a:ext cx="2960395" cy="11618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454ED5B-A468-720E-C035-5349292559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6158" y="4733419"/>
            <a:ext cx="1553955" cy="147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47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A12D9-0E0A-8D2E-0FC1-4908C1E87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C8A54BB-63A3-77F1-C65D-BE787923C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84F888-889D-47DD-438C-3CC93057CDCB}"/>
              </a:ext>
            </a:extLst>
          </p:cNvPr>
          <p:cNvSpPr txBox="1"/>
          <p:nvPr/>
        </p:nvSpPr>
        <p:spPr>
          <a:xfrm>
            <a:off x="1455583" y="942883"/>
            <a:ext cx="609414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will soon settle in and enjoy the new things that you do.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Soon it will seem like an ‘old’ classroom not a new one!!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Well done! 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You are on the way to being ready for the next school year.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BEC49C-1F0A-A368-26B1-E599EC918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1430" y="238003"/>
            <a:ext cx="1549340" cy="14097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279C0FE-3FE6-602D-FD2F-2617F671E8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4155" y="2152925"/>
            <a:ext cx="1538445" cy="12760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F3D8415-65A8-FBF8-A48D-9C39E34CC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1460" y="3824868"/>
            <a:ext cx="2627570" cy="89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9559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2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8696B"/>
      </a:accent1>
      <a:accent2>
        <a:srgbClr val="95B8BF"/>
      </a:accent2>
      <a:accent3>
        <a:srgbClr val="BFD4D9"/>
      </a:accent3>
      <a:accent4>
        <a:srgbClr val="5B4839"/>
      </a:accent4>
      <a:accent5>
        <a:srgbClr val="C3A398"/>
      </a:accent5>
      <a:accent6>
        <a:srgbClr val="CA553E"/>
      </a:accent6>
      <a:hlink>
        <a:srgbClr val="0563C1"/>
      </a:hlink>
      <a:folHlink>
        <a:srgbClr val="954F72"/>
      </a:folHlink>
    </a:clrScheme>
    <a:fontScheme name="Custom 30">
      <a:majorFont>
        <a:latin typeface="Tisa Offc Serif Pro"/>
        <a:ea typeface=""/>
        <a:cs typeface=""/>
      </a:majorFont>
      <a:minorFont>
        <a:latin typeface="Univer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accent5">
              <a:lumMod val="20000"/>
              <a:lumOff val="8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M78544816_Win32_SL_V10" id="{8934A6D9-B969-498F-A646-4B502FD69C4E}" vid="{AA78C1C8-456D-41A9-83FC-BC8B9A8EE3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93178283E0DE44885A75CFD7151977" ma:contentTypeVersion="16" ma:contentTypeDescription="Create a new document." ma:contentTypeScope="" ma:versionID="0fe32d9efe09913fa5ca46d0696ebcea">
  <xsd:schema xmlns:xsd="http://www.w3.org/2001/XMLSchema" xmlns:xs="http://www.w3.org/2001/XMLSchema" xmlns:p="http://schemas.microsoft.com/office/2006/metadata/properties" xmlns:ns2="b4d7bd06-aa9b-4821-be21-a9c2589b9c79" xmlns:ns3="aed2c65b-c2f1-46f9-b94b-0037b75819a4" targetNamespace="http://schemas.microsoft.com/office/2006/metadata/properties" ma:root="true" ma:fieldsID="ee27c8c454901fe02354344fc2555a32" ns2:_="" ns3:_="">
    <xsd:import namespace="b4d7bd06-aa9b-4821-be21-a9c2589b9c79"/>
    <xsd:import namespace="aed2c65b-c2f1-46f9-b94b-0037b75819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d7bd06-aa9b-4821-be21-a9c2589b9c7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cf37cc72-8f1e-4454-afbe-6c22c115f9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d2c65b-c2f1-46f9-b94b-0037b75819a4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41b4a832-2fca-41b9-b952-5e144f4e2e83}" ma:internalName="TaxCatchAll" ma:showField="CatchAllData" ma:web="aed2c65b-c2f1-46f9-b94b-0037b75819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ed2c65b-c2f1-46f9-b94b-0037b75819a4" xsi:nil="true"/>
    <lcf76f155ced4ddcb4097134ff3c332f xmlns="b4d7bd06-aa9b-4821-be21-a9c2589b9c7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D07C26C-7F88-4352-ABDA-3529FA1341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d7bd06-aa9b-4821-be21-a9c2589b9c79"/>
    <ds:schemaRef ds:uri="aed2c65b-c2f1-46f9-b94b-0037b75819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FDB7358-0BCB-4DEB-B717-C1D7CC555F05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  <ds:schemaRef ds:uri="aed2c65b-c2f1-46f9-b94b-0037b75819a4"/>
    <ds:schemaRef ds:uri="b4d7bd06-aa9b-4821-be21-a9c2589b9c79"/>
  </ds:schemaRefs>
</ds:datastoreItem>
</file>

<file path=customXml/itemProps3.xml><?xml version="1.0" encoding="utf-8"?>
<ds:datastoreItem xmlns:ds="http://schemas.openxmlformats.org/officeDocument/2006/customXml" ds:itemID="{6DE3707C-8CAB-4302-B7E1-D32E1543E05C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{4BA321DA-3675-42B3-A5EB-DABE0D5B9A0E}TF3977e381-cba5-49b1-ba43-b5d865517af907ebbda9_win32-372d4d6ae720</Template>
  <TotalTime>194</TotalTime>
  <Words>552</Words>
  <Application>Microsoft Office PowerPoint</Application>
  <PresentationFormat>Widescreen</PresentationFormat>
  <Paragraphs>61</Paragraphs>
  <Slides>18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Custom</vt:lpstr>
      <vt:lpstr>Welcome to Mary Dean's CE Primary School and Nursey.</vt:lpstr>
      <vt:lpstr>Passport in Year 5/6 Mrs. Mills/Mrs. Baker</vt:lpstr>
      <vt:lpstr>In September,  our Head Teacher will be  Miss Garside. </vt:lpstr>
      <vt:lpstr>Our Deputy Head Teacher will be  Mrs. Evans.</vt:lpstr>
      <vt:lpstr>Our Assistant Head Teachers will be Mrs. Higginson and Mrs. Lewis. </vt:lpstr>
      <vt:lpstr>Our Safeguarding team are: </vt:lpstr>
      <vt:lpstr>Our SENDCo is: </vt:lpstr>
      <vt:lpstr>Our Family Support Worker is Mrs. Blake.</vt:lpstr>
      <vt:lpstr>Our administration team are:</vt:lpstr>
      <vt:lpstr>Next year, my class teachers will be: </vt:lpstr>
      <vt:lpstr>The other adults supporting me will be:  </vt:lpstr>
      <vt:lpstr> I will be able to find out what I’m doing each day by looking at the timetable.   The pictures will  be the same and it will be next to the whiteboard. </vt:lpstr>
      <vt:lpstr>This is my classroom.</vt:lpstr>
      <vt:lpstr>I will enter through the outside door.   This will also be where I leave for break time and at the end of the day. </vt:lpstr>
      <vt:lpstr>         Things that will be the same:  School rules.  Bring my coat and water bottle.  I will learn maths and English every day.  Break time and lunch times will be the same.   I will be in my class with some children I know.  I will wear my PE kit on PE days.  I will still read to an adult at home every day.  I will still have spellings to learn at home.       </vt:lpstr>
      <vt:lpstr>Things that might be different:  New classroom.  I might have a new talk partner.  PE will be on different days.  I might have playtime in a different playground.  I may have new adults supporting me.  </vt:lpstr>
      <vt:lpstr>Everyone feels excited and nervous when they are starting something new.    It’s OK to ask questions.      </vt:lpstr>
      <vt:lpstr>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Sharon Higginson</dc:creator>
  <cp:lastModifiedBy>nigel higginson</cp:lastModifiedBy>
  <cp:revision>137</cp:revision>
  <dcterms:created xsi:type="dcterms:W3CDTF">2026-06-14T17:09:39Z</dcterms:created>
  <dcterms:modified xsi:type="dcterms:W3CDTF">2026-07-05T10:49:17Z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0x010100EE93178283E0DE44885A75CFD7151977</vt:lpwstr>
  </property>
  <property fmtid="{D5CDD505-2E9C-101B-9397-08002B2CF9AE}" pid="3" name="MediaServiceImageTags">
    <vt:lpwstr/>
  </property>
</Properties>
</file>